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handoutMasterIdLst>
    <p:handoutMasterId r:id="rId19"/>
  </p:handoutMasterIdLst>
  <p:sldIdLst>
    <p:sldId id="256" r:id="rId2"/>
    <p:sldId id="263" r:id="rId3"/>
    <p:sldId id="286" r:id="rId4"/>
    <p:sldId id="285" r:id="rId5"/>
    <p:sldId id="264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81" r:id="rId15"/>
    <p:sldId id="295" r:id="rId16"/>
    <p:sldId id="276" r:id="rId17"/>
  </p:sldIdLst>
  <p:sldSz cx="9144000" cy="6858000" type="screen4x3"/>
  <p:notesSz cx="6797675" cy="99266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2" autoAdjust="0"/>
    <p:restoredTop sz="94660"/>
  </p:normalViewPr>
  <p:slideViewPr>
    <p:cSldViewPr snapToGrid="0">
      <p:cViewPr varScale="1">
        <p:scale>
          <a:sx n="68" d="100"/>
          <a:sy n="68" d="100"/>
        </p:scale>
        <p:origin x="11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60" cy="498056"/>
          </a:xfrm>
          <a:prstGeom prst="rect">
            <a:avLst/>
          </a:prstGeom>
        </p:spPr>
        <p:txBody>
          <a:bodyPr vert="horz" lIns="92108" tIns="46054" rIns="92108" bIns="46054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2" y="0"/>
            <a:ext cx="2945660" cy="498056"/>
          </a:xfrm>
          <a:prstGeom prst="rect">
            <a:avLst/>
          </a:prstGeom>
        </p:spPr>
        <p:txBody>
          <a:bodyPr vert="horz" lIns="92108" tIns="46054" rIns="92108" bIns="46054" rtlCol="0"/>
          <a:lstStyle>
            <a:lvl1pPr algn="r">
              <a:defRPr sz="1200"/>
            </a:lvl1pPr>
          </a:lstStyle>
          <a:p>
            <a:fld id="{4BF112EF-3278-4CD9-9498-28D1490BB11D}" type="datetimeFigureOut">
              <a:rPr lang="en-GB" smtClean="0"/>
              <a:t>11/11/2020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60" cy="498055"/>
          </a:xfrm>
          <a:prstGeom prst="rect">
            <a:avLst/>
          </a:prstGeom>
        </p:spPr>
        <p:txBody>
          <a:bodyPr vert="horz" lIns="92108" tIns="46054" rIns="92108" bIns="46054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2" y="9428584"/>
            <a:ext cx="2945660" cy="498055"/>
          </a:xfrm>
          <a:prstGeom prst="rect">
            <a:avLst/>
          </a:prstGeom>
        </p:spPr>
        <p:txBody>
          <a:bodyPr vert="horz" lIns="92108" tIns="46054" rIns="92108" bIns="46054" rtlCol="0" anchor="b"/>
          <a:lstStyle>
            <a:lvl1pPr algn="r">
              <a:defRPr sz="1200"/>
            </a:lvl1pPr>
          </a:lstStyle>
          <a:p>
            <a:fld id="{657E1F24-ECCD-43F5-ABEC-97B3F88085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96520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530584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95113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 dirty="0"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9763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 dirty="0"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90103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 dirty="0"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4213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 dirty="0"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23490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25485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85919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/>
          </a:p>
        </p:txBody>
      </p:sp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94333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4152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0938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13761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1674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9928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 dirty="0"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2066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 dirty="0"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9199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wrap="square" lIns="92092" tIns="92092" rIns="92092" bIns="92092" anchor="ctr" anchorCtr="0">
            <a:noAutofit/>
          </a:bodyPr>
          <a:lstStyle/>
          <a:p>
            <a:pPr>
              <a:buNone/>
            </a:pPr>
            <a:endParaRPr dirty="0"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8941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ct val="77777"/>
              <a:buNone/>
              <a:defRPr sz="1350"/>
            </a:lvl2pPr>
            <a:lvl3pPr lvl="2" indent="0">
              <a:spcBef>
                <a:spcPts val="0"/>
              </a:spcBef>
              <a:buSzPct val="77777"/>
              <a:buNone/>
              <a:defRPr sz="1350"/>
            </a:lvl3pPr>
            <a:lvl4pPr lvl="3" indent="0">
              <a:spcBef>
                <a:spcPts val="0"/>
              </a:spcBef>
              <a:buSzPct val="77777"/>
              <a:buNone/>
              <a:defRPr sz="1350"/>
            </a:lvl4pPr>
            <a:lvl5pPr lvl="4" indent="0">
              <a:spcBef>
                <a:spcPts val="0"/>
              </a:spcBef>
              <a:buSzPct val="77777"/>
              <a:buNone/>
              <a:defRPr sz="1350"/>
            </a:lvl5pPr>
            <a:lvl6pPr lvl="5" indent="0">
              <a:spcBef>
                <a:spcPts val="0"/>
              </a:spcBef>
              <a:buSzPct val="77777"/>
              <a:buNone/>
              <a:defRPr sz="1350"/>
            </a:lvl6pPr>
            <a:lvl7pPr lvl="6" indent="0">
              <a:spcBef>
                <a:spcPts val="0"/>
              </a:spcBef>
              <a:buSzPct val="77777"/>
              <a:buNone/>
              <a:defRPr sz="1350"/>
            </a:lvl7pPr>
            <a:lvl8pPr lvl="7" indent="0">
              <a:spcBef>
                <a:spcPts val="0"/>
              </a:spcBef>
              <a:buSzPct val="77777"/>
              <a:buNone/>
              <a:defRPr sz="1350"/>
            </a:lvl8pPr>
            <a:lvl9pPr lvl="8" indent="0">
              <a:spcBef>
                <a:spcPts val="0"/>
              </a:spcBef>
              <a:buSzPct val="77777"/>
              <a:buNone/>
              <a:defRPr sz="135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GB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ct val="77777"/>
              <a:buNone/>
              <a:defRPr sz="1350"/>
            </a:lvl2pPr>
            <a:lvl3pPr lvl="2" indent="0">
              <a:spcBef>
                <a:spcPts val="0"/>
              </a:spcBef>
              <a:buSzPct val="77777"/>
              <a:buNone/>
              <a:defRPr sz="1350"/>
            </a:lvl3pPr>
            <a:lvl4pPr lvl="3" indent="0">
              <a:spcBef>
                <a:spcPts val="0"/>
              </a:spcBef>
              <a:buSzPct val="77777"/>
              <a:buNone/>
              <a:defRPr sz="1350"/>
            </a:lvl4pPr>
            <a:lvl5pPr lvl="4" indent="0">
              <a:spcBef>
                <a:spcPts val="0"/>
              </a:spcBef>
              <a:buSzPct val="77777"/>
              <a:buNone/>
              <a:defRPr sz="1350"/>
            </a:lvl5pPr>
            <a:lvl6pPr lvl="5" indent="0">
              <a:spcBef>
                <a:spcPts val="0"/>
              </a:spcBef>
              <a:buSzPct val="77777"/>
              <a:buNone/>
              <a:defRPr sz="1350"/>
            </a:lvl6pPr>
            <a:lvl7pPr lvl="6" indent="0">
              <a:spcBef>
                <a:spcPts val="0"/>
              </a:spcBef>
              <a:buSzPct val="77777"/>
              <a:buNone/>
              <a:defRPr sz="1350"/>
            </a:lvl7pPr>
            <a:lvl8pPr lvl="7" indent="0">
              <a:spcBef>
                <a:spcPts val="0"/>
              </a:spcBef>
              <a:buSzPct val="77777"/>
              <a:buNone/>
              <a:defRPr sz="1350"/>
            </a:lvl8pPr>
            <a:lvl9pPr lvl="8" indent="0">
              <a:spcBef>
                <a:spcPts val="0"/>
              </a:spcBef>
              <a:buSzPct val="77777"/>
              <a:buNone/>
              <a:defRPr sz="135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35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GB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ct val="77777"/>
              <a:buNone/>
              <a:defRPr sz="1350"/>
            </a:lvl2pPr>
            <a:lvl3pPr lvl="2" indent="0">
              <a:spcBef>
                <a:spcPts val="0"/>
              </a:spcBef>
              <a:buSzPct val="77777"/>
              <a:buNone/>
              <a:defRPr sz="1350"/>
            </a:lvl3pPr>
            <a:lvl4pPr lvl="3" indent="0">
              <a:spcBef>
                <a:spcPts val="0"/>
              </a:spcBef>
              <a:buSzPct val="77777"/>
              <a:buNone/>
              <a:defRPr sz="1350"/>
            </a:lvl4pPr>
            <a:lvl5pPr lvl="4" indent="0">
              <a:spcBef>
                <a:spcPts val="0"/>
              </a:spcBef>
              <a:buSzPct val="77777"/>
              <a:buNone/>
              <a:defRPr sz="1350"/>
            </a:lvl5pPr>
            <a:lvl6pPr lvl="5" indent="0">
              <a:spcBef>
                <a:spcPts val="0"/>
              </a:spcBef>
              <a:buSzPct val="77777"/>
              <a:buNone/>
              <a:defRPr sz="1350"/>
            </a:lvl6pPr>
            <a:lvl7pPr lvl="6" indent="0">
              <a:spcBef>
                <a:spcPts val="0"/>
              </a:spcBef>
              <a:buSzPct val="77777"/>
              <a:buNone/>
              <a:defRPr sz="1350"/>
            </a:lvl7pPr>
            <a:lvl8pPr lvl="7" indent="0">
              <a:spcBef>
                <a:spcPts val="0"/>
              </a:spcBef>
              <a:buSzPct val="77777"/>
              <a:buNone/>
              <a:defRPr sz="1350"/>
            </a:lvl8pPr>
            <a:lvl9pPr lvl="8" indent="0">
              <a:spcBef>
                <a:spcPts val="0"/>
              </a:spcBef>
              <a:buSzPct val="77777"/>
              <a:buNone/>
              <a:defRPr sz="135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1905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381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GB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ct val="77777"/>
              <a:buNone/>
              <a:defRPr sz="1350"/>
            </a:lvl2pPr>
            <a:lvl3pPr lvl="2" indent="0">
              <a:spcBef>
                <a:spcPts val="0"/>
              </a:spcBef>
              <a:buSzPct val="77777"/>
              <a:buNone/>
              <a:defRPr sz="1350"/>
            </a:lvl3pPr>
            <a:lvl4pPr lvl="3" indent="0">
              <a:spcBef>
                <a:spcPts val="0"/>
              </a:spcBef>
              <a:buSzPct val="77777"/>
              <a:buNone/>
              <a:defRPr sz="1350"/>
            </a:lvl4pPr>
            <a:lvl5pPr lvl="4" indent="0">
              <a:spcBef>
                <a:spcPts val="0"/>
              </a:spcBef>
              <a:buSzPct val="77777"/>
              <a:buNone/>
              <a:defRPr sz="1350"/>
            </a:lvl5pPr>
            <a:lvl6pPr lvl="5" indent="0">
              <a:spcBef>
                <a:spcPts val="0"/>
              </a:spcBef>
              <a:buSzPct val="77777"/>
              <a:buNone/>
              <a:defRPr sz="1350"/>
            </a:lvl6pPr>
            <a:lvl7pPr lvl="6" indent="0">
              <a:spcBef>
                <a:spcPts val="0"/>
              </a:spcBef>
              <a:buSzPct val="77777"/>
              <a:buNone/>
              <a:defRPr sz="1350"/>
            </a:lvl7pPr>
            <a:lvl8pPr lvl="7" indent="0">
              <a:spcBef>
                <a:spcPts val="0"/>
              </a:spcBef>
              <a:buSzPct val="77777"/>
              <a:buNone/>
              <a:defRPr sz="1350"/>
            </a:lvl8pPr>
            <a:lvl9pPr lvl="8" indent="0">
              <a:spcBef>
                <a:spcPts val="0"/>
              </a:spcBef>
              <a:buSzPct val="77777"/>
              <a:buNone/>
              <a:defRPr sz="135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GB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ct val="77777"/>
              <a:buNone/>
              <a:defRPr sz="1350"/>
            </a:lvl2pPr>
            <a:lvl3pPr lvl="2" indent="0">
              <a:spcBef>
                <a:spcPts val="0"/>
              </a:spcBef>
              <a:buSzPct val="77777"/>
              <a:buNone/>
              <a:defRPr sz="1350"/>
            </a:lvl3pPr>
            <a:lvl4pPr lvl="3" indent="0">
              <a:spcBef>
                <a:spcPts val="0"/>
              </a:spcBef>
              <a:buSzPct val="77777"/>
              <a:buNone/>
              <a:defRPr sz="1350"/>
            </a:lvl4pPr>
            <a:lvl5pPr lvl="4" indent="0">
              <a:spcBef>
                <a:spcPts val="0"/>
              </a:spcBef>
              <a:buSzPct val="77777"/>
              <a:buNone/>
              <a:defRPr sz="1350"/>
            </a:lvl5pPr>
            <a:lvl6pPr lvl="5" indent="0">
              <a:spcBef>
                <a:spcPts val="0"/>
              </a:spcBef>
              <a:buSzPct val="77777"/>
              <a:buNone/>
              <a:defRPr sz="1350"/>
            </a:lvl6pPr>
            <a:lvl7pPr lvl="6" indent="0">
              <a:spcBef>
                <a:spcPts val="0"/>
              </a:spcBef>
              <a:buSzPct val="77777"/>
              <a:buNone/>
              <a:defRPr sz="1350"/>
            </a:lvl7pPr>
            <a:lvl8pPr lvl="7" indent="0">
              <a:spcBef>
                <a:spcPts val="0"/>
              </a:spcBef>
              <a:buSzPct val="77777"/>
              <a:buNone/>
              <a:defRPr sz="1350"/>
            </a:lvl8pPr>
            <a:lvl9pPr lvl="8" indent="0">
              <a:spcBef>
                <a:spcPts val="0"/>
              </a:spcBef>
              <a:buSzPct val="77777"/>
              <a:buNone/>
              <a:defRPr sz="135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GB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ct val="77777"/>
              <a:buNone/>
              <a:defRPr sz="1350"/>
            </a:lvl2pPr>
            <a:lvl3pPr lvl="2" indent="0">
              <a:spcBef>
                <a:spcPts val="0"/>
              </a:spcBef>
              <a:buSzPct val="77777"/>
              <a:buNone/>
              <a:defRPr sz="1350"/>
            </a:lvl3pPr>
            <a:lvl4pPr lvl="3" indent="0">
              <a:spcBef>
                <a:spcPts val="0"/>
              </a:spcBef>
              <a:buSzPct val="77777"/>
              <a:buNone/>
              <a:defRPr sz="1350"/>
            </a:lvl4pPr>
            <a:lvl5pPr lvl="4" indent="0">
              <a:spcBef>
                <a:spcPts val="0"/>
              </a:spcBef>
              <a:buSzPct val="77777"/>
              <a:buNone/>
              <a:defRPr sz="1350"/>
            </a:lvl5pPr>
            <a:lvl6pPr lvl="5" indent="0">
              <a:spcBef>
                <a:spcPts val="0"/>
              </a:spcBef>
              <a:buSzPct val="77777"/>
              <a:buNone/>
              <a:defRPr sz="1350"/>
            </a:lvl6pPr>
            <a:lvl7pPr lvl="6" indent="0">
              <a:spcBef>
                <a:spcPts val="0"/>
              </a:spcBef>
              <a:buSzPct val="77777"/>
              <a:buNone/>
              <a:defRPr sz="1350"/>
            </a:lvl7pPr>
            <a:lvl8pPr lvl="7" indent="0">
              <a:spcBef>
                <a:spcPts val="0"/>
              </a:spcBef>
              <a:buSzPct val="77777"/>
              <a:buNone/>
              <a:defRPr sz="1350"/>
            </a:lvl8pPr>
            <a:lvl9pPr lvl="8" indent="0">
              <a:spcBef>
                <a:spcPts val="0"/>
              </a:spcBef>
              <a:buSzPct val="77777"/>
              <a:buNone/>
              <a:defRPr sz="135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2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71450" marR="0" lvl="0" indent="-38100" algn="l" rtl="0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4350" marR="0" lvl="1" indent="-5715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7250" marR="0" lvl="2" indent="-76200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0150" marR="0" lvl="3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3050" marR="0" lvl="4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85950" marR="0" lvl="5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8850" marR="0" lvl="6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1750" marR="0" lvl="7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14650" marR="0" lvl="8" indent="-85725" algn="l" rtl="0">
              <a:lnSpc>
                <a:spcPct val="90000"/>
              </a:lnSpc>
              <a:spcBef>
                <a:spcPts val="375"/>
              </a:spcBef>
              <a:buClr>
                <a:schemeClr val="dk1"/>
              </a:buClr>
              <a:buSzPct val="1000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GB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ct val="77777"/>
              <a:buNone/>
              <a:defRPr sz="1800"/>
            </a:lvl2pPr>
            <a:lvl3pPr lvl="2" indent="0">
              <a:spcBef>
                <a:spcPts val="0"/>
              </a:spcBef>
              <a:buSzPct val="77777"/>
              <a:buNone/>
              <a:defRPr sz="1800"/>
            </a:lvl3pPr>
            <a:lvl4pPr lvl="3" indent="0">
              <a:spcBef>
                <a:spcPts val="0"/>
              </a:spcBef>
              <a:buSzPct val="77777"/>
              <a:buNone/>
              <a:defRPr sz="1800"/>
            </a:lvl4pPr>
            <a:lvl5pPr lvl="4" indent="0">
              <a:spcBef>
                <a:spcPts val="0"/>
              </a:spcBef>
              <a:buSzPct val="77777"/>
              <a:buNone/>
              <a:defRPr sz="1800"/>
            </a:lvl5pPr>
            <a:lvl6pPr lvl="5" indent="0">
              <a:spcBef>
                <a:spcPts val="0"/>
              </a:spcBef>
              <a:buSzPct val="77777"/>
              <a:buNone/>
              <a:defRPr sz="1800"/>
            </a:lvl6pPr>
            <a:lvl7pPr lvl="6" indent="0">
              <a:spcBef>
                <a:spcPts val="0"/>
              </a:spcBef>
              <a:buSzPct val="77777"/>
              <a:buNone/>
              <a:defRPr sz="1800"/>
            </a:lvl7pPr>
            <a:lvl8pPr lvl="7" indent="0">
              <a:spcBef>
                <a:spcPts val="0"/>
              </a:spcBef>
              <a:buSzPct val="77777"/>
              <a:buNone/>
              <a:defRPr sz="1800"/>
            </a:lvl8pPr>
            <a:lvl9pPr lvl="8" indent="0">
              <a:spcBef>
                <a:spcPts val="0"/>
              </a:spcBef>
              <a:buSzPct val="77777"/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ct val="116666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ct val="116666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7777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GB" sz="9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GB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6" r:id="rId4"/>
    <p:sldLayoutId id="2147483657" r:id="rId5"/>
    <p:sldLayoutId id="214748365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switch.com/" TargetMode="External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hyperlink" Target="https://www.citizensadvice.org.uk/consumer/energy/energy-supply/get-help-paying-your-bills/grants-and-benefits-to-help-you-pay-your-energy-bills/" TargetMode="External"/><Relationship Id="rId4" Type="http://schemas.openxmlformats.org/officeDocument/2006/relationships/image" Target="../media/image1.jpg"/><Relationship Id="rId9" Type="http://schemas.openxmlformats.org/officeDocument/2006/relationships/hyperlink" Target="https://energycompare.citizensadvice.org.uk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yWQtiK4_3f4" TargetMode="External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itizensadvice.org.uk/" TargetMode="External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Relationship Id="rId9" Type="http://schemas.openxmlformats.org/officeDocument/2006/relationships/hyperlink" Target="https://www.scarboroughryedaleccg.nhs.uk/wp-content/uploads/2019/05/467.-nycc-living-well-fact-sheet.pdf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7.png"/><Relationship Id="rId7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watch?v=gTJ0w32GbBg&amp;t=1s" TargetMode="External"/><Relationship Id="rId11" Type="http://schemas.openxmlformats.org/officeDocument/2006/relationships/image" Target="../media/image14.png"/><Relationship Id="rId5" Type="http://schemas.openxmlformats.org/officeDocument/2006/relationships/hyperlink" Target="https://warmandwell.org.uk/" TargetMode="External"/><Relationship Id="rId10" Type="http://schemas.openxmlformats.org/officeDocument/2006/relationships/image" Target="../media/image4.png"/><Relationship Id="rId4" Type="http://schemas.openxmlformats.org/officeDocument/2006/relationships/hyperlink" Target="mailto:wnw@northyorkslca.org.uk" TargetMode="External"/><Relationship Id="rId9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5.png"/><Relationship Id="rId7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wnw@northyorkslca.org.uk" TargetMode="External"/><Relationship Id="rId5" Type="http://schemas.openxmlformats.org/officeDocument/2006/relationships/hyperlink" Target="http://www.warmandwell.org.uk/" TargetMode="External"/><Relationship Id="rId10" Type="http://schemas.openxmlformats.org/officeDocument/2006/relationships/image" Target="../media/image4.png"/><Relationship Id="rId4" Type="http://schemas.openxmlformats.org/officeDocument/2006/relationships/hyperlink" Target="mailto:Laura.thomas@communityfirstyorkshire.org.uk" TargetMode="External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Zki6ViYCSw0" TargetMode="External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529937" y="743981"/>
            <a:ext cx="8020001" cy="1232985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b" anchorCtr="0">
            <a:noAutofit/>
          </a:bodyPr>
          <a:lstStyle/>
          <a:p>
            <a:pPr indent="-257175"/>
            <a:r>
              <a:rPr lang="en-GB" sz="4000" b="1" dirty="0"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-GB" sz="4000" b="1" dirty="0" smtClean="0">
                <a:latin typeface="Arial"/>
                <a:ea typeface="Arial"/>
                <a:cs typeface="Arial"/>
                <a:sym typeface="Arial"/>
              </a:rPr>
              <a:t>ow to help you and your community keep warm &amp; well</a:t>
            </a:r>
            <a:endParaRPr lang="en-GB" sz="40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5036923" y="2668480"/>
            <a:ext cx="3513015" cy="1754313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 indent="-133350">
              <a:spcBef>
                <a:spcPts val="0"/>
              </a:spcBef>
            </a:pPr>
            <a:r>
              <a:rPr lang="en-GB" sz="2400" dirty="0">
                <a:latin typeface="Arial"/>
                <a:ea typeface="Arial"/>
                <a:cs typeface="Arial"/>
                <a:sym typeface="Arial"/>
              </a:rPr>
              <a:t>Laura Thomas </a:t>
            </a:r>
            <a:endParaRPr lang="en-GB" sz="2400" dirty="0" smtClean="0">
              <a:latin typeface="Arial"/>
              <a:ea typeface="Arial"/>
              <a:cs typeface="Arial"/>
              <a:sym typeface="Arial"/>
            </a:endParaRPr>
          </a:p>
          <a:p>
            <a:pPr indent="-133350">
              <a:spcBef>
                <a:spcPts val="0"/>
              </a:spcBef>
            </a:pPr>
            <a:endParaRPr lang="en-GB" sz="2400" dirty="0">
              <a:latin typeface="Arial"/>
              <a:ea typeface="Arial"/>
              <a:cs typeface="Arial"/>
              <a:sym typeface="Arial"/>
            </a:endParaRPr>
          </a:p>
          <a:p>
            <a:pPr indent="-133350">
              <a:spcBef>
                <a:spcPts val="0"/>
              </a:spcBef>
            </a:pPr>
            <a:r>
              <a:rPr lang="en-GB" sz="2400" dirty="0" smtClean="0">
                <a:latin typeface="Arial"/>
                <a:ea typeface="Arial"/>
                <a:cs typeface="Arial"/>
                <a:sym typeface="Arial"/>
              </a:rPr>
              <a:t>Project Manager</a:t>
            </a:r>
          </a:p>
          <a:p>
            <a:pPr indent="-133350">
              <a:spcBef>
                <a:spcPts val="0"/>
              </a:spcBef>
            </a:pPr>
            <a:r>
              <a:rPr lang="en-GB" sz="2400" dirty="0" smtClean="0">
                <a:latin typeface="Arial"/>
                <a:ea typeface="Arial"/>
                <a:cs typeface="Arial"/>
                <a:sym typeface="Arial"/>
              </a:rPr>
              <a:t>Community First Yorkshire </a:t>
            </a:r>
            <a:endParaRPr lang="en-GB" sz="2400" dirty="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88" name="Shape 88"/>
            <p:cNvPicPr preferRelativeResize="0"/>
            <p:nvPr/>
          </p:nvPicPr>
          <p:blipFill rotWithShape="1">
            <a:blip r:embed="rId3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9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91" name="Shape 9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92" y="2405854"/>
            <a:ext cx="4017091" cy="29163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80248" y="4572836"/>
            <a:ext cx="3456732" cy="8839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780867" y="1301929"/>
            <a:ext cx="7442322" cy="803794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400" b="1" dirty="0" smtClean="0">
                <a:solidFill>
                  <a:schemeClr val="dk1"/>
                </a:solidFill>
              </a:rPr>
              <a:t>How to save money on your energy bills</a:t>
            </a:r>
            <a:endParaRPr lang="en-GB" sz="2400" dirty="0">
              <a:solidFill>
                <a:schemeClr val="dk1"/>
              </a:solidFill>
            </a:endParaRPr>
          </a:p>
          <a:p>
            <a:pPr marL="214313" indent="-214313">
              <a:buClr>
                <a:schemeClr val="dk1"/>
              </a:buClr>
              <a:buSzPct val="100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Group 2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2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2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089891" y="1985818"/>
            <a:ext cx="6908800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Compare and switch energy supplier or tariff. Use an </a:t>
            </a:r>
            <a:r>
              <a:rPr lang="en-GB" sz="1600" dirty="0" err="1" smtClean="0"/>
              <a:t>Ofgem</a:t>
            </a:r>
            <a:r>
              <a:rPr lang="en-GB" sz="1600" dirty="0" smtClean="0"/>
              <a:t> approved comparison website. </a:t>
            </a:r>
          </a:p>
          <a:p>
            <a:pPr lvl="0"/>
            <a:r>
              <a:rPr lang="en-GB" sz="1600" dirty="0">
                <a:hlinkClick r:id="rId8"/>
              </a:rPr>
              <a:t>https://www.uswitch.com</a:t>
            </a:r>
            <a:r>
              <a:rPr lang="en-GB" sz="1600" dirty="0" smtClean="0">
                <a:hlinkClick r:id="rId8"/>
              </a:rPr>
              <a:t>/</a:t>
            </a:r>
            <a:endParaRPr lang="en-GB" sz="1600" dirty="0" smtClean="0"/>
          </a:p>
          <a:p>
            <a:pPr lvl="0"/>
            <a:r>
              <a:rPr lang="en-GB" sz="1600" dirty="0" smtClean="0">
                <a:hlinkClick r:id="rId9"/>
              </a:rPr>
              <a:t>https</a:t>
            </a:r>
            <a:r>
              <a:rPr lang="en-GB" sz="1600" dirty="0">
                <a:hlinkClick r:id="rId9"/>
              </a:rPr>
              <a:t>://energycompare.citizensadvice.org.uk</a:t>
            </a:r>
            <a:r>
              <a:rPr lang="en-GB" sz="1600" dirty="0" smtClean="0">
                <a:hlinkClick r:id="rId9"/>
              </a:rPr>
              <a:t>/</a:t>
            </a:r>
            <a:endParaRPr lang="en-GB" sz="1600" dirty="0" smtClean="0"/>
          </a:p>
          <a:p>
            <a:pPr lvl="0"/>
            <a:endParaRPr lang="en-GB" sz="1600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Warm Homes Discount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Priority Services Register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Citizens Advice website has information on both WHD And PSR </a:t>
            </a:r>
            <a:r>
              <a:rPr lang="en-GB" sz="1600" dirty="0" smtClean="0">
                <a:hlinkClick r:id="rId10"/>
              </a:rPr>
              <a:t>https</a:t>
            </a:r>
            <a:r>
              <a:rPr lang="en-GB" sz="1600" dirty="0">
                <a:hlinkClick r:id="rId10"/>
              </a:rPr>
              <a:t>://www.citizensadvice.org.uk/consumer/energy/energy-supply/get-help-paying-your-bills/grants-and-benefits-to-help-you-pay-your-energy-bills</a:t>
            </a:r>
            <a:r>
              <a:rPr lang="en-GB" sz="1600" dirty="0" smtClean="0">
                <a:hlinkClick r:id="rId10"/>
              </a:rPr>
              <a:t>/</a:t>
            </a:r>
            <a:endParaRPr lang="en-GB" sz="1600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1011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529937" y="1269232"/>
            <a:ext cx="7442322" cy="803794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400" b="1" dirty="0" smtClean="0">
                <a:solidFill>
                  <a:schemeClr val="dk1"/>
                </a:solidFill>
              </a:rPr>
              <a:t>Tips to help support others in your community</a:t>
            </a:r>
            <a:endParaRPr lang="en-GB" sz="2400" dirty="0">
              <a:solidFill>
                <a:schemeClr val="dk1"/>
              </a:solidFill>
            </a:endParaRPr>
          </a:p>
          <a:p>
            <a:pPr marL="214313" indent="-214313">
              <a:buClr>
                <a:schemeClr val="dk1"/>
              </a:buClr>
              <a:buSzPct val="100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42047"/>
            <a:ext cx="3456104" cy="8817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Group 2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2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2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593489" y="1860811"/>
            <a:ext cx="7804728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Film by Centre for Sustainable Energy Bristol on </a:t>
            </a:r>
            <a:r>
              <a:rPr lang="en-GB" sz="1600" i="1" dirty="0" smtClean="0"/>
              <a:t>Spotting the signs of fuel poverty</a:t>
            </a:r>
            <a:endParaRPr lang="en-GB" sz="1600" i="1" dirty="0">
              <a:hlinkClick r:id="rId8"/>
            </a:endParaRPr>
          </a:p>
          <a:p>
            <a:r>
              <a:rPr lang="en-GB" sz="1600" u="sng" dirty="0" smtClean="0">
                <a:hlinkClick r:id="rId8"/>
              </a:rPr>
              <a:t>https</a:t>
            </a:r>
            <a:r>
              <a:rPr lang="en-GB" sz="1600" u="sng" dirty="0">
                <a:hlinkClick r:id="rId8"/>
              </a:rPr>
              <a:t>://</a:t>
            </a:r>
            <a:r>
              <a:rPr lang="en-GB" sz="1600" u="sng" dirty="0" smtClean="0">
                <a:hlinkClick r:id="rId8"/>
              </a:rPr>
              <a:t>www.youtube.com/watch?v=yWQtiK4_3f4</a:t>
            </a:r>
            <a:endParaRPr lang="en-GB" sz="1600" u="sng" dirty="0" smtClean="0"/>
          </a:p>
          <a:p>
            <a:r>
              <a:rPr lang="en-GB" sz="1600" dirty="0" smtClean="0"/>
              <a:t>Goes into a bit more detail than you need but does make some useful points</a:t>
            </a:r>
          </a:p>
          <a:p>
            <a:endParaRPr lang="en-GB" sz="1600" dirty="0"/>
          </a:p>
          <a:p>
            <a:r>
              <a:rPr lang="en-GB" sz="1600" b="1" dirty="0" smtClean="0"/>
              <a:t>Identifying people who may be living in fuel poverty or at risk</a:t>
            </a:r>
          </a:p>
          <a:p>
            <a:pPr lvl="2"/>
            <a:endParaRPr lang="en-GB" sz="16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Much easier when you can visit someone in their home, trickier to spot in the Covid-19 world</a:t>
            </a:r>
          </a:p>
          <a:p>
            <a:pPr lvl="2"/>
            <a:endParaRPr lang="en-GB" sz="1600" dirty="0" smtClean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Signs like money </a:t>
            </a:r>
            <a:r>
              <a:rPr lang="en-GB" sz="1600" dirty="0"/>
              <a:t>worries or a sudden change in income, needing to top up PAYG meter more than usual, increase in illness symptoms like arthritis or respiratory illness. </a:t>
            </a:r>
            <a:endParaRPr lang="en-GB" sz="1600" dirty="0" smtClean="0"/>
          </a:p>
          <a:p>
            <a:pPr lvl="2"/>
            <a:endParaRPr lang="en-GB" sz="16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A reliance on </a:t>
            </a:r>
            <a:r>
              <a:rPr lang="en-GB" sz="1600" dirty="0"/>
              <a:t>open and honest conversations between </a:t>
            </a:r>
            <a:r>
              <a:rPr lang="en-GB" sz="1600" dirty="0" smtClean="0"/>
              <a:t>neighbours and communities</a:t>
            </a:r>
          </a:p>
          <a:p>
            <a:pPr lvl="2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7415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780867" y="1301929"/>
            <a:ext cx="7442322" cy="803794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400" b="1" dirty="0" smtClean="0">
                <a:solidFill>
                  <a:schemeClr val="dk1"/>
                </a:solidFill>
              </a:rPr>
              <a:t>Tips to help support others in your community</a:t>
            </a:r>
            <a:endParaRPr lang="en-GB" sz="2400" dirty="0">
              <a:solidFill>
                <a:schemeClr val="dk1"/>
              </a:solidFill>
            </a:endParaRPr>
          </a:p>
          <a:p>
            <a:pPr marL="214313" indent="-214313">
              <a:buClr>
                <a:schemeClr val="dk1"/>
              </a:buClr>
              <a:buSzPct val="100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Group 2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2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2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731094" y="1905006"/>
            <a:ext cx="78047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Support </a:t>
            </a:r>
            <a:r>
              <a:rPr lang="en-GB" sz="1600" dirty="0"/>
              <a:t>someone to switch supplier </a:t>
            </a:r>
            <a:r>
              <a:rPr lang="en-GB" sz="1600" dirty="0" smtClean="0"/>
              <a:t>or tariff. </a:t>
            </a:r>
          </a:p>
          <a:p>
            <a:pPr marL="285750" lvl="5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Hel</a:t>
            </a:r>
            <a:r>
              <a:rPr lang="en-GB" sz="1600" dirty="0"/>
              <a:t>p</a:t>
            </a:r>
            <a:r>
              <a:rPr lang="en-GB" sz="1600" dirty="0" smtClean="0"/>
              <a:t> them to </a:t>
            </a:r>
            <a:r>
              <a:rPr lang="en-GB" sz="1600" dirty="0"/>
              <a:t>apply for </a:t>
            </a:r>
            <a:r>
              <a:rPr lang="en-GB" sz="1600" dirty="0" smtClean="0"/>
              <a:t>Warm Home Discount (WHD)</a:t>
            </a:r>
          </a:p>
          <a:p>
            <a:pPr marL="285750" lvl="5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Encourage them to be added </a:t>
            </a:r>
            <a:r>
              <a:rPr lang="en-GB" sz="1600" dirty="0"/>
              <a:t>to the </a:t>
            </a:r>
            <a:r>
              <a:rPr lang="en-GB" sz="1600" dirty="0" smtClean="0"/>
              <a:t>Priority Services Register</a:t>
            </a:r>
          </a:p>
          <a:p>
            <a:pPr marL="285750" lvl="5" indent="-285750">
              <a:buFont typeface="Arial" panose="020B0604020202020204" pitchFamily="34" charset="0"/>
              <a:buChar char="•"/>
            </a:pPr>
            <a:endParaRPr lang="en-GB" sz="1600" dirty="0" smtClean="0"/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Set up a group of people in your village or area that willing to help others with going online to switch supplier or tariff or access the WHD</a:t>
            </a:r>
          </a:p>
          <a:p>
            <a:pPr marL="285750" lvl="5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Support </a:t>
            </a:r>
            <a:r>
              <a:rPr lang="en-GB" sz="1600" dirty="0"/>
              <a:t>the local foodbank or village hall to set up </a:t>
            </a:r>
            <a:r>
              <a:rPr lang="en-GB" sz="1600" dirty="0" smtClean="0"/>
              <a:t>a service </a:t>
            </a:r>
            <a:r>
              <a:rPr lang="en-GB" sz="1600" dirty="0"/>
              <a:t>whereby people in need can access winter packs – could include things like soups, supplies to make hot drinks, hot water bottles and blankets. </a:t>
            </a:r>
            <a:endParaRPr lang="en-GB" sz="1600" dirty="0" smtClean="0"/>
          </a:p>
          <a:p>
            <a:pPr marL="285750" lvl="5" indent="-285750">
              <a:buFont typeface="Arial" panose="020B0604020202020204" pitchFamily="34" charset="0"/>
              <a:buChar char="•"/>
            </a:pPr>
            <a:endParaRPr lang="en-GB" sz="1600" dirty="0" smtClean="0"/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Encourage </a:t>
            </a:r>
            <a:r>
              <a:rPr lang="en-GB" sz="1600" dirty="0"/>
              <a:t>your parish </a:t>
            </a:r>
            <a:r>
              <a:rPr lang="en-GB" sz="1600" dirty="0" smtClean="0"/>
              <a:t>and local area to publish information on energy saving e.g. newsletter, social media, village </a:t>
            </a:r>
            <a:r>
              <a:rPr lang="en-GB" sz="1600" dirty="0"/>
              <a:t>hall, local </a:t>
            </a:r>
            <a:r>
              <a:rPr lang="en-GB" sz="1600" dirty="0" smtClean="0"/>
              <a:t>shop/café/pub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209992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780867" y="1301929"/>
            <a:ext cx="7442322" cy="803794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400" b="1" dirty="0" smtClean="0">
                <a:solidFill>
                  <a:schemeClr val="dk1"/>
                </a:solidFill>
              </a:rPr>
              <a:t>Tips to help support others in your community</a:t>
            </a:r>
            <a:endParaRPr lang="en-GB" sz="2400" dirty="0">
              <a:solidFill>
                <a:schemeClr val="dk1"/>
              </a:solidFill>
            </a:endParaRPr>
          </a:p>
          <a:p>
            <a:pPr marL="214313" indent="-214313">
              <a:buClr>
                <a:schemeClr val="dk1"/>
              </a:buClr>
              <a:buSzPct val="100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Group 2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2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2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731094" y="1905006"/>
            <a:ext cx="780472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5"/>
            <a:r>
              <a:rPr lang="en-GB" sz="1600" b="1" dirty="0" smtClean="0"/>
              <a:t>Signpost to other services </a:t>
            </a:r>
          </a:p>
          <a:p>
            <a:pPr marL="285750" lvl="5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Warm &amp; Well in North Yorkshire </a:t>
            </a:r>
            <a:r>
              <a:rPr lang="en-GB" sz="1600" dirty="0" smtClean="0"/>
              <a:t>helpline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Citizens Advice for support with debts, benefits, employment, etc. Find details of your local office on their website </a:t>
            </a:r>
            <a:r>
              <a:rPr lang="en-GB" sz="1600" u="sng" dirty="0">
                <a:hlinkClick r:id="rId8"/>
              </a:rPr>
              <a:t>https://www.citizensadvice.org.uk/</a:t>
            </a:r>
            <a:r>
              <a:rPr lang="en-GB" sz="1600" dirty="0"/>
              <a:t> </a:t>
            </a:r>
            <a:endParaRPr lang="en-GB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North Yorkshire County Council Living Well Service. Fact sheet that applies to the whole county although on Scarborough and Ryedale website. </a:t>
            </a:r>
          </a:p>
          <a:p>
            <a:r>
              <a:rPr lang="en-GB" sz="1600" u="sng" dirty="0">
                <a:hlinkClick r:id="rId9"/>
              </a:rPr>
              <a:t>https://www.scarboroughryedaleccg.nhs.uk/wp-content/uploads/2019/05/467.-</a:t>
            </a:r>
            <a:r>
              <a:rPr lang="en-GB" sz="1600" u="sng" dirty="0" smtClean="0">
                <a:hlinkClick r:id="rId9"/>
              </a:rPr>
              <a:t>nycc-living-well-fact-sheet.pdf</a:t>
            </a:r>
            <a:endParaRPr lang="en-GB" sz="1600" u="sng" dirty="0" smtClean="0"/>
          </a:p>
          <a:p>
            <a:endParaRPr lang="en-GB" sz="1600" u="sng" dirty="0"/>
          </a:p>
          <a:p>
            <a:r>
              <a:rPr lang="en-GB" sz="1600" dirty="0" smtClean="0"/>
              <a:t>Also may be other local services such as social groups, Carers Resource, </a:t>
            </a:r>
            <a:r>
              <a:rPr lang="en-GB" sz="1600" dirty="0" err="1" smtClean="0"/>
              <a:t>etc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28110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724490" y="1234134"/>
            <a:ext cx="7442322" cy="862522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700" b="1" dirty="0" smtClean="0">
                <a:solidFill>
                  <a:schemeClr val="dk1"/>
                </a:solidFill>
              </a:rPr>
              <a:t>What help is available through WWNY: </a:t>
            </a:r>
            <a:endParaRPr lang="en-GB" sz="2700" b="1" dirty="0">
              <a:solidFill>
                <a:schemeClr val="dk1"/>
              </a:solidFill>
            </a:endParaRPr>
          </a:p>
          <a:p>
            <a:pPr marL="214313" indent="-214313">
              <a:buClr>
                <a:schemeClr val="dk1"/>
              </a:buClr>
              <a:buSzPct val="100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988291" y="1801091"/>
            <a:ext cx="743713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Telephone advice and referral to further services through the single point of contact helpline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GB" sz="1600" b="1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b="1" dirty="0" smtClean="0"/>
              <a:t>Home </a:t>
            </a:r>
            <a:r>
              <a:rPr lang="en-GB" sz="1600" b="1" dirty="0"/>
              <a:t>visits</a:t>
            </a:r>
            <a:r>
              <a:rPr lang="en-GB" sz="1600" dirty="0"/>
              <a:t> – support with switching, billing issues, energy debts, also a full energy efficiency survey to identify ways that a person can improve the warmth of their homes.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b="1" dirty="0"/>
              <a:t>Energy Efficiency Measures and small home repairs </a:t>
            </a:r>
            <a:r>
              <a:rPr lang="en-GB" sz="1600" dirty="0"/>
              <a:t>– funded a wide range of measures</a:t>
            </a:r>
            <a:r>
              <a:rPr lang="en-GB" sz="1600" b="1" dirty="0"/>
              <a:t> </a:t>
            </a:r>
            <a:r>
              <a:rPr lang="en-GB" sz="1600" dirty="0"/>
              <a:t>including a boiler service and repairs, draught proofing, energy efficient light bulbs, etc. We also have a pot of funding to help people meet the client contribution of larger measures e.g. ECO funded boiler replacement or insulation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b="1" dirty="0"/>
              <a:t>1-2-1 Debt advice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b="1" dirty="0" smtClean="0"/>
              <a:t>Hardship </a:t>
            </a:r>
            <a:r>
              <a:rPr lang="en-GB" sz="1600" b="1" dirty="0"/>
              <a:t>funds</a:t>
            </a:r>
            <a:r>
              <a:rPr lang="en-GB" sz="1600" dirty="0"/>
              <a:t> – top up vouchers, emergency heating sources, funding for minimum delivery of oil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19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0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21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3509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724489" y="1045228"/>
            <a:ext cx="7442322" cy="862522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700" b="1" dirty="0" smtClean="0">
                <a:solidFill>
                  <a:schemeClr val="dk1"/>
                </a:solidFill>
              </a:rPr>
              <a:t>How to refer into WWNY: </a:t>
            </a:r>
            <a:endParaRPr lang="en-GB" sz="2700" b="1" dirty="0">
              <a:solidFill>
                <a:schemeClr val="dk1"/>
              </a:solidFill>
            </a:endParaRPr>
          </a:p>
          <a:p>
            <a:pPr marL="214313" indent="-214313">
              <a:buClr>
                <a:schemeClr val="dk1"/>
              </a:buClr>
              <a:buSzPct val="100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914888" y="1503552"/>
            <a:ext cx="743713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r>
              <a:rPr lang="en-GB" sz="1800" dirty="0" smtClean="0"/>
              <a:t>Call </a:t>
            </a:r>
            <a:r>
              <a:rPr lang="en-GB" sz="1800" dirty="0"/>
              <a:t>01609 </a:t>
            </a:r>
            <a:r>
              <a:rPr lang="en-GB" sz="1800" dirty="0" smtClean="0"/>
              <a:t>767555</a:t>
            </a:r>
          </a:p>
          <a:p>
            <a:r>
              <a:rPr lang="en-GB" sz="1800" dirty="0" smtClean="0"/>
              <a:t>Email </a:t>
            </a:r>
            <a:r>
              <a:rPr lang="en-GB" sz="1800" u="sng" dirty="0">
                <a:hlinkClick r:id="rId4"/>
              </a:rPr>
              <a:t>wnw@northyorkslca.org.uk</a:t>
            </a:r>
            <a:r>
              <a:rPr lang="en-GB" sz="1800" dirty="0"/>
              <a:t> </a:t>
            </a:r>
            <a:endParaRPr lang="en-GB" sz="1800" dirty="0" smtClean="0"/>
          </a:p>
          <a:p>
            <a:r>
              <a:rPr lang="en-GB" sz="1800" dirty="0" smtClean="0"/>
              <a:t>online </a:t>
            </a:r>
            <a:r>
              <a:rPr lang="en-GB" sz="1800" dirty="0"/>
              <a:t>referral </a:t>
            </a:r>
            <a:r>
              <a:rPr lang="en-GB" sz="1800" dirty="0" smtClean="0"/>
              <a:t>on  </a:t>
            </a:r>
            <a:r>
              <a:rPr lang="en-GB" sz="1800" u="sng" dirty="0" smtClean="0">
                <a:hlinkClick r:id="rId5"/>
              </a:rPr>
              <a:t>warmandwell.org.uk</a:t>
            </a:r>
            <a:endParaRPr lang="en-GB" sz="1800" u="sng" dirty="0" smtClean="0"/>
          </a:p>
          <a:p>
            <a:endParaRPr lang="en-GB" sz="1800" u="sng" dirty="0"/>
          </a:p>
          <a:p>
            <a:r>
              <a:rPr lang="en-GB" sz="1600" dirty="0" smtClean="0"/>
              <a:t>Film by Community First Yorkshire on </a:t>
            </a:r>
            <a:r>
              <a:rPr lang="en-GB" sz="1600" i="1" dirty="0" smtClean="0"/>
              <a:t>Warm </a:t>
            </a:r>
            <a:r>
              <a:rPr lang="en-GB" sz="1600" i="1" dirty="0"/>
              <a:t>and Well practical solutions to help keep people warm and well this winter</a:t>
            </a:r>
          </a:p>
          <a:p>
            <a:r>
              <a:rPr lang="en-GB" sz="1800" u="sng" dirty="0" smtClean="0">
                <a:hlinkClick r:id="rId6"/>
              </a:rPr>
              <a:t>https</a:t>
            </a:r>
            <a:r>
              <a:rPr lang="en-GB" sz="1800" u="sng" dirty="0">
                <a:hlinkClick r:id="rId6"/>
              </a:rPr>
              <a:t>://</a:t>
            </a:r>
            <a:r>
              <a:rPr lang="en-GB" sz="1800" u="sng" dirty="0" smtClean="0">
                <a:hlinkClick r:id="rId6"/>
              </a:rPr>
              <a:t>www.youtube.com/watch?v=gTJ0w32GbBg&amp;t=1s</a:t>
            </a:r>
            <a:endParaRPr lang="en-GB" sz="1800" u="sng" dirty="0" smtClean="0"/>
          </a:p>
          <a:p>
            <a:endParaRPr lang="en-GB" sz="1800" u="sng" dirty="0" smtClean="0"/>
          </a:p>
          <a:p>
            <a:endParaRPr lang="en-GB" sz="18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19" name="Shape 88"/>
            <p:cNvPicPr preferRelativeResize="0"/>
            <p:nvPr/>
          </p:nvPicPr>
          <p:blipFill rotWithShape="1">
            <a:blip r:embed="rId7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0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21" name="Shape 91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pic>
        <p:nvPicPr>
          <p:cNvPr id="12" name="Picture 11"/>
          <p:cNvPicPr/>
          <p:nvPr/>
        </p:nvPicPr>
        <p:blipFill rotWithShape="1">
          <a:blip r:embed="rId11"/>
          <a:srcRect l="2792" t="14654" r="32063" b="9948"/>
          <a:stretch/>
        </p:blipFill>
        <p:spPr bwMode="auto">
          <a:xfrm>
            <a:off x="5849984" y="3812134"/>
            <a:ext cx="2743201" cy="175402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5953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Shape 3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458" y="438605"/>
            <a:ext cx="3939056" cy="1006623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Shape 322"/>
          <p:cNvSpPr txBox="1"/>
          <p:nvPr/>
        </p:nvSpPr>
        <p:spPr>
          <a:xfrm>
            <a:off x="677699" y="1840986"/>
            <a:ext cx="8059281" cy="2976287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100" dirty="0" smtClean="0">
                <a:solidFill>
                  <a:schemeClr val="dk1"/>
                </a:solidFill>
              </a:rPr>
              <a:t>Any questions please get in touch with me </a:t>
            </a:r>
            <a:r>
              <a:rPr lang="en-GB" sz="2100" dirty="0" smtClean="0">
                <a:solidFill>
                  <a:schemeClr val="dk1"/>
                </a:solidFill>
                <a:hlinkClick r:id="rId4"/>
              </a:rPr>
              <a:t>Laura.thomas@communityfirstyorkshire.org.uk</a:t>
            </a:r>
            <a:r>
              <a:rPr lang="en-GB" sz="2100" dirty="0" smtClean="0">
                <a:solidFill>
                  <a:schemeClr val="dk1"/>
                </a:solidFill>
              </a:rPr>
              <a:t> or </a:t>
            </a:r>
            <a:r>
              <a:rPr lang="en-GB" sz="2100" dirty="0">
                <a:solidFill>
                  <a:schemeClr val="dk1"/>
                </a:solidFill>
              </a:rPr>
              <a:t>call the office on 01904 </a:t>
            </a:r>
            <a:r>
              <a:rPr lang="en-GB" sz="2100" dirty="0" smtClean="0">
                <a:solidFill>
                  <a:schemeClr val="dk1"/>
                </a:solidFill>
              </a:rPr>
              <a:t>704177.</a:t>
            </a:r>
            <a:endParaRPr lang="en-GB" sz="2100" dirty="0">
              <a:solidFill>
                <a:schemeClr val="dk1"/>
              </a:solidFill>
            </a:endParaRPr>
          </a:p>
          <a:p>
            <a:pPr>
              <a:buSzPct val="25000"/>
            </a:pPr>
            <a:endParaRPr lang="en-GB" sz="2100" b="1" dirty="0" smtClean="0">
              <a:solidFill>
                <a:schemeClr val="dk1"/>
              </a:solidFill>
            </a:endParaRPr>
          </a:p>
          <a:p>
            <a:pPr>
              <a:buSzPct val="25000"/>
            </a:pPr>
            <a:r>
              <a:rPr lang="en-GB" sz="1800" b="1" dirty="0" smtClean="0">
                <a:solidFill>
                  <a:schemeClr val="dk1"/>
                </a:solidFill>
              </a:rPr>
              <a:t>Website: </a:t>
            </a:r>
            <a:r>
              <a:rPr lang="en-GB" sz="1800" dirty="0" smtClean="0">
                <a:solidFill>
                  <a:schemeClr val="dk1"/>
                </a:solidFill>
                <a:hlinkClick r:id="rId5"/>
              </a:rPr>
              <a:t>www.warmandwell.org.uk</a:t>
            </a:r>
            <a:endParaRPr lang="en-GB" sz="1800" dirty="0">
              <a:solidFill>
                <a:schemeClr val="dk1"/>
              </a:solidFill>
            </a:endParaRPr>
          </a:p>
          <a:p>
            <a:pPr>
              <a:spcBef>
                <a:spcPts val="450"/>
              </a:spcBef>
              <a:buSzPct val="25000"/>
            </a:pPr>
            <a:r>
              <a:rPr lang="en-GB" sz="1800" b="1" dirty="0" smtClean="0">
                <a:solidFill>
                  <a:schemeClr val="dk1"/>
                </a:solidFill>
              </a:rPr>
              <a:t>Telephone: </a:t>
            </a:r>
            <a:r>
              <a:rPr lang="en-GB" sz="1800" dirty="0" smtClean="0">
                <a:solidFill>
                  <a:schemeClr val="dk1"/>
                </a:solidFill>
              </a:rPr>
              <a:t>01609 </a:t>
            </a:r>
            <a:r>
              <a:rPr lang="en-GB" sz="1800" dirty="0">
                <a:solidFill>
                  <a:schemeClr val="dk1"/>
                </a:solidFill>
              </a:rPr>
              <a:t>767 555</a:t>
            </a:r>
          </a:p>
          <a:p>
            <a:pPr>
              <a:spcBef>
                <a:spcPts val="450"/>
              </a:spcBef>
              <a:buSzPct val="25000"/>
            </a:pPr>
            <a:r>
              <a:rPr lang="en-GB" sz="1800" b="1" dirty="0" smtClean="0">
                <a:solidFill>
                  <a:schemeClr val="tx1"/>
                </a:solidFill>
              </a:rPr>
              <a:t>Email: </a:t>
            </a:r>
            <a:r>
              <a:rPr lang="en-GB" sz="1800" dirty="0" smtClean="0">
                <a:solidFill>
                  <a:schemeClr val="tx1"/>
                </a:solidFill>
                <a:hlinkClick r:id="rId6"/>
              </a:rPr>
              <a:t>wnw@northyorkslca.org.uk</a:t>
            </a:r>
            <a:endParaRPr lang="en-GB" sz="1800" dirty="0" smtClean="0">
              <a:solidFill>
                <a:schemeClr val="tx1"/>
              </a:solidFill>
            </a:endParaRPr>
          </a:p>
          <a:p>
            <a:pPr>
              <a:spcBef>
                <a:spcPts val="450"/>
              </a:spcBef>
              <a:buSzPct val="25000"/>
            </a:pPr>
            <a:endParaRPr lang="en-GB" sz="1800" b="1" dirty="0" smtClean="0">
              <a:solidFill>
                <a:schemeClr val="tx1"/>
              </a:solidFill>
            </a:endParaRPr>
          </a:p>
          <a:p>
            <a:pPr>
              <a:spcBef>
                <a:spcPts val="450"/>
              </a:spcBef>
              <a:buSzPct val="25000"/>
            </a:pPr>
            <a:r>
              <a:rPr lang="en-GB" sz="1800" b="1" dirty="0" smtClean="0">
                <a:solidFill>
                  <a:schemeClr val="dk1"/>
                </a:solidFill>
              </a:rPr>
              <a:t>Twitter: </a:t>
            </a:r>
            <a:r>
              <a:rPr lang="en-GB" sz="1800" dirty="0" smtClean="0">
                <a:solidFill>
                  <a:schemeClr val="dk1"/>
                </a:solidFill>
              </a:rPr>
              <a:t>@</a:t>
            </a:r>
            <a:r>
              <a:rPr lang="en-GB" sz="1800" dirty="0" err="1" smtClean="0">
                <a:solidFill>
                  <a:schemeClr val="dk1"/>
                </a:solidFill>
              </a:rPr>
              <a:t>WarmWellNY</a:t>
            </a:r>
            <a:endParaRPr lang="en-GB" sz="1800" dirty="0" smtClean="0">
              <a:solidFill>
                <a:schemeClr val="dk1"/>
              </a:solidFill>
            </a:endParaRPr>
          </a:p>
          <a:p>
            <a:pPr>
              <a:spcBef>
                <a:spcPts val="450"/>
              </a:spcBef>
              <a:buSzPct val="25000"/>
            </a:pPr>
            <a:r>
              <a:rPr lang="en-GB" sz="1800" b="1" dirty="0" smtClean="0">
                <a:solidFill>
                  <a:schemeClr val="dk1"/>
                </a:solidFill>
              </a:rPr>
              <a:t>Facebook: </a:t>
            </a:r>
            <a:r>
              <a:rPr lang="en-GB" sz="1800" dirty="0" smtClean="0">
                <a:solidFill>
                  <a:schemeClr val="dk1"/>
                </a:solidFill>
              </a:rPr>
              <a:t>@warmandwell2018</a:t>
            </a:r>
          </a:p>
          <a:p>
            <a:pPr>
              <a:buSzPct val="25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11" name="Shape 88"/>
            <p:cNvPicPr preferRelativeResize="0"/>
            <p:nvPr/>
          </p:nvPicPr>
          <p:blipFill rotWithShape="1">
            <a:blip r:embed="rId7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2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13" name="Shape 91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1045" y="1234133"/>
            <a:ext cx="6858000" cy="961334"/>
          </a:xfrm>
        </p:spPr>
        <p:txBody>
          <a:bodyPr/>
          <a:lstStyle/>
          <a:p>
            <a:pPr algn="l"/>
            <a:r>
              <a:rPr lang="en-GB" sz="2800" dirty="0" smtClean="0">
                <a:latin typeface="+mn-lt"/>
              </a:rPr>
              <a:t>The aims of the training session are to:</a:t>
            </a:r>
            <a:endParaRPr lang="en-GB" sz="2800" dirty="0">
              <a:latin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99794" y="2390812"/>
            <a:ext cx="66224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sz="1800" dirty="0"/>
              <a:t>Understand some of the risk factors around cold homes and </a:t>
            </a:r>
            <a:r>
              <a:rPr lang="en-GB" sz="1800" dirty="0" smtClean="0"/>
              <a:t>health</a:t>
            </a:r>
          </a:p>
          <a:p>
            <a:pPr lvl="1"/>
            <a:endParaRPr lang="en-GB" sz="1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sz="1800" dirty="0"/>
              <a:t>Know simple ways that you and your neighbours can save money on your energy bills </a:t>
            </a:r>
            <a:endParaRPr lang="en-GB" sz="1800" dirty="0" smtClean="0"/>
          </a:p>
          <a:p>
            <a:pPr lvl="1"/>
            <a:endParaRPr lang="en-GB" sz="1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sz="1800" dirty="0"/>
              <a:t>Understand Warm &amp; Well in North Yorkshire and </a:t>
            </a:r>
            <a:r>
              <a:rPr lang="en-GB" sz="1800" dirty="0" smtClean="0"/>
              <a:t>how to refer into the service</a:t>
            </a:r>
            <a:endParaRPr lang="en-GB" sz="18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1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1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4495" y="1308662"/>
            <a:ext cx="6858000" cy="961334"/>
          </a:xfrm>
        </p:spPr>
        <p:txBody>
          <a:bodyPr/>
          <a:lstStyle/>
          <a:p>
            <a:pPr algn="l"/>
            <a:r>
              <a:rPr lang="en-GB" sz="2800" b="1" dirty="0" smtClean="0">
                <a:latin typeface="+mn-lt"/>
              </a:rPr>
              <a:t>What is the Warm &amp; Well in North Yorkshire project?</a:t>
            </a:r>
            <a:endParaRPr lang="en-GB" sz="2800" b="1" dirty="0">
              <a:latin typeface="+mn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1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1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grpSp>
        <p:nvGrpSpPr>
          <p:cNvPr id="3" name="Group 2"/>
          <p:cNvGrpSpPr/>
          <p:nvPr/>
        </p:nvGrpSpPr>
        <p:grpSpPr>
          <a:xfrm>
            <a:off x="1124167" y="2608669"/>
            <a:ext cx="6750337" cy="2379619"/>
            <a:chOff x="1124167" y="2118490"/>
            <a:chExt cx="6750337" cy="2379619"/>
          </a:xfrm>
        </p:grpSpPr>
        <p:sp>
          <p:nvSpPr>
            <p:cNvPr id="4" name="Rectangle 3"/>
            <p:cNvSpPr/>
            <p:nvPr/>
          </p:nvSpPr>
          <p:spPr>
            <a:xfrm>
              <a:off x="2651638" y="2118490"/>
              <a:ext cx="3362036" cy="646545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651638" y="2118490"/>
              <a:ext cx="336203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 smtClean="0"/>
                <a:t>Seasonal Health Strategic Partnership</a:t>
              </a:r>
              <a:endParaRPr lang="en-GB" sz="1600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124167" y="3172738"/>
              <a:ext cx="2330232" cy="1005113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544272" y="3165909"/>
              <a:ext cx="2330232" cy="133220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24167" y="3281514"/>
              <a:ext cx="233023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Funding from NYCC</a:t>
              </a:r>
            </a:p>
            <a:p>
              <a:r>
                <a:rPr lang="en-GB" dirty="0" smtClean="0"/>
                <a:t>Held by Citizens Advice</a:t>
              </a:r>
            </a:p>
            <a:p>
              <a:r>
                <a:rPr lang="en-GB" dirty="0" smtClean="0"/>
                <a:t>Runs the single point of contact</a:t>
              </a:r>
              <a:endParaRPr lang="en-GB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544272" y="3223744"/>
              <a:ext cx="2330232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BGET funding</a:t>
              </a:r>
            </a:p>
            <a:p>
              <a:r>
                <a:rPr lang="en-GB" dirty="0" smtClean="0"/>
                <a:t>Held by Community First Yorkshire</a:t>
              </a:r>
            </a:p>
            <a:p>
              <a:r>
                <a:rPr lang="en-GB" dirty="0" smtClean="0"/>
                <a:t>Funds direct help to individuals</a:t>
              </a:r>
              <a:endParaRPr lang="en-GB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>
              <a:off x="3283526" y="2765035"/>
              <a:ext cx="341745" cy="35863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5230289" y="2765034"/>
              <a:ext cx="505493" cy="333815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7719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899383" y="1461983"/>
            <a:ext cx="74362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Aim: To address the causes of cold homes of vulnerable people in North Yorkshire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60492" y="2407732"/>
            <a:ext cx="65140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Targeting a range of individuals:</a:t>
            </a:r>
          </a:p>
          <a:p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Low income or 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Long term health problems or disabilities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Mental health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Vulnerable older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Pregnant women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Families with young children</a:t>
            </a:r>
            <a:endParaRPr lang="en-GB" sz="20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1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1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7057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892402" y="1006974"/>
            <a:ext cx="7442322" cy="1015663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400" b="1" dirty="0" smtClean="0">
                <a:solidFill>
                  <a:schemeClr val="dk1"/>
                </a:solidFill>
              </a:rPr>
              <a:t>What is fuel poverty? </a:t>
            </a:r>
            <a:endParaRPr lang="en-GB" sz="2400" dirty="0">
              <a:solidFill>
                <a:schemeClr val="dk1"/>
              </a:solidFill>
            </a:endParaRPr>
          </a:p>
          <a:p>
            <a:pPr marL="214313" indent="-214313">
              <a:buClr>
                <a:schemeClr val="dk1"/>
              </a:buClr>
              <a:buSzPct val="100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Group 2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2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2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740330" y="1596734"/>
            <a:ext cx="77862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sz="1800" dirty="0" smtClean="0"/>
              <a:t>Film by The Centre for Sustainable Energy Bristol on </a:t>
            </a:r>
            <a:r>
              <a:rPr lang="en-GB" sz="1800" i="1" dirty="0" smtClean="0"/>
              <a:t>Understanding Fuel Poverty </a:t>
            </a:r>
          </a:p>
          <a:p>
            <a:r>
              <a:rPr lang="en-GB" sz="1800" dirty="0" smtClean="0">
                <a:hlinkClick r:id="rId8"/>
              </a:rPr>
              <a:t>https</a:t>
            </a:r>
            <a:r>
              <a:rPr lang="en-GB" sz="1800" dirty="0">
                <a:hlinkClick r:id="rId8"/>
              </a:rPr>
              <a:t>://</a:t>
            </a:r>
            <a:r>
              <a:rPr lang="en-GB" sz="1800" dirty="0" smtClean="0">
                <a:hlinkClick r:id="rId8"/>
              </a:rPr>
              <a:t>www.youtube.com/watch?v=Zki6ViYCSw0</a:t>
            </a:r>
            <a:endParaRPr lang="en-GB" sz="1800" dirty="0" smtClean="0"/>
          </a:p>
          <a:p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18364" y="2806072"/>
            <a:ext cx="4100908" cy="28602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771630" y="794097"/>
            <a:ext cx="7442322" cy="1015663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400" b="1" dirty="0" smtClean="0">
                <a:solidFill>
                  <a:schemeClr val="dk1"/>
                </a:solidFill>
              </a:rPr>
              <a:t>What is fuel poverty? </a:t>
            </a:r>
            <a:endParaRPr lang="en-GB" sz="2400" dirty="0">
              <a:solidFill>
                <a:schemeClr val="dk1"/>
              </a:solidFill>
            </a:endParaRPr>
          </a:p>
          <a:p>
            <a:pPr marL="214313" indent="-214313">
              <a:buClr>
                <a:schemeClr val="dk1"/>
              </a:buClr>
              <a:buSzPct val="100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Group 2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2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2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pic>
        <p:nvPicPr>
          <p:cNvPr id="1026" name="Picture 2" descr="Who are we concerned about? | Climate Jus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75" y="1362917"/>
            <a:ext cx="5843208" cy="4353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371001" y="4211782"/>
            <a:ext cx="953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Fuel poverty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635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771630" y="1188831"/>
            <a:ext cx="7442322" cy="803794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400" b="1" dirty="0" smtClean="0">
                <a:solidFill>
                  <a:schemeClr val="dk1"/>
                </a:solidFill>
              </a:rPr>
              <a:t>Causes of fuel poverty? </a:t>
            </a:r>
            <a:endParaRPr lang="en-GB" sz="2400" dirty="0">
              <a:solidFill>
                <a:schemeClr val="dk1"/>
              </a:solidFill>
            </a:endParaRPr>
          </a:p>
          <a:p>
            <a:pPr marL="214313" indent="-214313">
              <a:buClr>
                <a:schemeClr val="dk1"/>
              </a:buClr>
              <a:buSzPct val="100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Group 2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2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2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062182" y="1992625"/>
            <a:ext cx="64469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 smtClean="0"/>
              <a:t>Cost of fuel, especially the fuel used to heat the home e.g. gas, LPG gas, oil, coal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 smtClean="0"/>
              <a:t>Household income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 smtClean="0"/>
              <a:t>Energy efficiency of the home – the energy rating of your home makes a big difference </a:t>
            </a:r>
            <a:endParaRPr lang="en-GB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8"/>
          <a:srcRect b="21703"/>
          <a:stretch/>
        </p:blipFill>
        <p:spPr>
          <a:xfrm>
            <a:off x="2485383" y="4007278"/>
            <a:ext cx="3972956" cy="164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144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780867" y="1301929"/>
            <a:ext cx="7442322" cy="803794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400" b="1" dirty="0" smtClean="0">
                <a:solidFill>
                  <a:schemeClr val="dk1"/>
                </a:solidFill>
              </a:rPr>
              <a:t>How to keep Warm &amp; Well? </a:t>
            </a:r>
            <a:endParaRPr lang="en-GB" sz="2400" dirty="0">
              <a:solidFill>
                <a:schemeClr val="dk1"/>
              </a:solidFill>
            </a:endParaRPr>
          </a:p>
          <a:p>
            <a:pPr marL="214313" indent="-214313">
              <a:buClr>
                <a:schemeClr val="dk1"/>
              </a:buClr>
              <a:buSzPct val="100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Group 2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2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2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pic>
        <p:nvPicPr>
          <p:cNvPr id="11" name="Picture 10"/>
          <p:cNvPicPr/>
          <p:nvPr/>
        </p:nvPicPr>
        <p:blipFill rotWithShape="1">
          <a:blip r:embed="rId8"/>
          <a:srcRect l="23962" t="16768" r="49320" b="48030"/>
          <a:stretch/>
        </p:blipFill>
        <p:spPr bwMode="auto">
          <a:xfrm>
            <a:off x="879628" y="2105723"/>
            <a:ext cx="4179788" cy="28542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/>
          <p:cNvPicPr/>
          <p:nvPr/>
        </p:nvPicPr>
        <p:blipFill rotWithShape="1">
          <a:blip r:embed="rId9"/>
          <a:srcRect l="36813" t="15245" r="37973" b="21164"/>
          <a:stretch/>
        </p:blipFill>
        <p:spPr bwMode="auto">
          <a:xfrm>
            <a:off x="5929745" y="1625600"/>
            <a:ext cx="2382982" cy="33805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60628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734685" y="1124648"/>
            <a:ext cx="7442322" cy="803794"/>
          </a:xfrm>
          <a:prstGeom prst="rect">
            <a:avLst/>
          </a:prstGeom>
          <a:noFill/>
          <a:ln>
            <a:noFill/>
          </a:ln>
        </p:spPr>
        <p:txBody>
          <a:bodyPr wrap="square" lIns="68569" tIns="34275" rIns="68569" bIns="34275" anchor="t" anchorCtr="0">
            <a:noAutofit/>
          </a:bodyPr>
          <a:lstStyle/>
          <a:p>
            <a:pPr>
              <a:buSzPct val="25000"/>
            </a:pPr>
            <a:r>
              <a:rPr lang="en-GB" sz="2400" b="1" dirty="0" smtClean="0">
                <a:solidFill>
                  <a:schemeClr val="dk1"/>
                </a:solidFill>
              </a:rPr>
              <a:t>Tips to keep your home warmer </a:t>
            </a:r>
            <a:endParaRPr lang="en-GB" sz="2400" dirty="0">
              <a:solidFill>
                <a:schemeClr val="dk1"/>
              </a:solidFill>
            </a:endParaRPr>
          </a:p>
          <a:p>
            <a:pPr marL="214313" indent="-214313">
              <a:buClr>
                <a:schemeClr val="dk1"/>
              </a:buClr>
              <a:buSzPct val="100000"/>
            </a:pPr>
            <a:endParaRPr sz="135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Shape 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80876" y="270154"/>
            <a:ext cx="3456104" cy="8817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Group 22"/>
          <p:cNvGrpSpPr/>
          <p:nvPr/>
        </p:nvGrpSpPr>
        <p:grpSpPr>
          <a:xfrm>
            <a:off x="394495" y="5734901"/>
            <a:ext cx="8342485" cy="934028"/>
            <a:chOff x="394495" y="5734901"/>
            <a:chExt cx="8342485" cy="934028"/>
          </a:xfrm>
        </p:grpSpPr>
        <p:pic>
          <p:nvPicPr>
            <p:cNvPr id="24" name="Shape 88"/>
            <p:cNvPicPr preferRelativeResize="0"/>
            <p:nvPr/>
          </p:nvPicPr>
          <p:blipFill rotWithShape="1">
            <a:blip r:embed="rId4">
              <a:alphaModFix/>
            </a:blip>
            <a:srcRect r="3873"/>
            <a:stretch/>
          </p:blipFill>
          <p:spPr>
            <a:xfrm>
              <a:off x="2812301" y="5781083"/>
              <a:ext cx="1922757" cy="88784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" name="Shape 89"/>
            <p:cNvCxnSpPr/>
            <p:nvPr/>
          </p:nvCxnSpPr>
          <p:spPr>
            <a:xfrm flipV="1">
              <a:off x="529937" y="5734901"/>
              <a:ext cx="8207043" cy="9237"/>
            </a:xfrm>
            <a:prstGeom prst="straightConnector1">
              <a:avLst/>
            </a:prstGeom>
            <a:noFill/>
            <a:ln w="254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pic>
          <p:nvPicPr>
            <p:cNvPr id="26" name="Shape 9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155823" y="5894181"/>
              <a:ext cx="1437362" cy="661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4495" y="5973642"/>
              <a:ext cx="2257143" cy="48571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59416" y="5973642"/>
              <a:ext cx="1670449" cy="542591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089891" y="1767273"/>
            <a:ext cx="4064000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dirty="0"/>
              <a:t>Insulate </a:t>
            </a:r>
            <a:r>
              <a:rPr lang="en-GB" sz="1600" dirty="0" smtClean="0"/>
              <a:t>your home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GB" sz="1600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Draught </a:t>
            </a:r>
            <a:r>
              <a:rPr lang="en-GB" sz="1600" dirty="0"/>
              <a:t>proof your </a:t>
            </a:r>
            <a:r>
              <a:rPr lang="en-GB" sz="1600" dirty="0" smtClean="0"/>
              <a:t>home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dirty="0"/>
              <a:t>Don’t cover or block radiators with furniture, damp clothes, or curtains. </a:t>
            </a:r>
            <a:endParaRPr lang="en-GB" sz="1600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Keep </a:t>
            </a:r>
            <a:r>
              <a:rPr lang="en-GB" sz="1600" dirty="0"/>
              <a:t>your home well ventilated to avoid damp and condensation. </a:t>
            </a:r>
            <a:endParaRPr lang="en-GB" sz="1600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Use thermal curtains, especially in single glazed homes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8"/>
          <a:srcRect b="11895"/>
          <a:stretch/>
        </p:blipFill>
        <p:spPr>
          <a:xfrm>
            <a:off x="5280876" y="1617230"/>
            <a:ext cx="3610798" cy="191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60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1435</TotalTime>
  <Words>858</Words>
  <Application>Microsoft Office PowerPoint</Application>
  <PresentationFormat>On-screen Show (4:3)</PresentationFormat>
  <Paragraphs>119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How to help you and your community keep warm &amp; well</vt:lpstr>
      <vt:lpstr>The aims of the training session are to:</vt:lpstr>
      <vt:lpstr>What is the Warm &amp; Well in North Yorkshire project?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Warm &amp; Well 2017-20</dc:title>
  <dc:creator>reception4</dc:creator>
  <cp:lastModifiedBy>Grace Lawes</cp:lastModifiedBy>
  <cp:revision>75</cp:revision>
  <cp:lastPrinted>2018-01-16T11:46:26Z</cp:lastPrinted>
  <dcterms:modified xsi:type="dcterms:W3CDTF">2020-11-11T10:27:04Z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3f27b87-3675-4fb5-85ad-fce3efd3a6b0_Enabled">
    <vt:lpwstr>true</vt:lpwstr>
  </property>
  <property fmtid="{D5CDD505-2E9C-101B-9397-08002B2CF9AE}" pid="3" name="MSIP_Label_13f27b87-3675-4fb5-85ad-fce3efd3a6b0_SetDate">
    <vt:lpwstr>2020-11-11T10:26:52Z</vt:lpwstr>
  </property>
  <property fmtid="{D5CDD505-2E9C-101B-9397-08002B2CF9AE}" pid="4" name="MSIP_Label_13f27b87-3675-4fb5-85ad-fce3efd3a6b0_Method">
    <vt:lpwstr>Standard</vt:lpwstr>
  </property>
  <property fmtid="{D5CDD505-2E9C-101B-9397-08002B2CF9AE}" pid="5" name="MSIP_Label_13f27b87-3675-4fb5-85ad-fce3efd3a6b0_Name">
    <vt:lpwstr>OFFICIAL - SENSITIVE</vt:lpwstr>
  </property>
  <property fmtid="{D5CDD505-2E9C-101B-9397-08002B2CF9AE}" pid="6" name="MSIP_Label_13f27b87-3675-4fb5-85ad-fce3efd3a6b0_SiteId">
    <vt:lpwstr>ad3d9c73-9830-44a1-b487-e1055441c70e</vt:lpwstr>
  </property>
  <property fmtid="{D5CDD505-2E9C-101B-9397-08002B2CF9AE}" pid="7" name="MSIP_Label_13f27b87-3675-4fb5-85ad-fce3efd3a6b0_ActionId">
    <vt:lpwstr>ffb171c5-6bdf-494f-8d50-0000b14b4b15</vt:lpwstr>
  </property>
  <property fmtid="{D5CDD505-2E9C-101B-9397-08002B2CF9AE}" pid="8" name="MSIP_Label_13f27b87-3675-4fb5-85ad-fce3efd3a6b0_ContentBits">
    <vt:lpwstr>2</vt:lpwstr>
  </property>
</Properties>
</file>